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4598" autoAdjust="0"/>
  </p:normalViewPr>
  <p:slideViewPr>
    <p:cSldViewPr snapToGrid="0">
      <p:cViewPr varScale="1">
        <p:scale>
          <a:sx n="77" d="100"/>
          <a:sy n="77" d="100"/>
        </p:scale>
        <p:origin x="77"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2C3997-033D-4BD4-B1F8-FCC0F9506A96}" type="datetimeFigureOut">
              <a:rPr lang="en-US" smtClean="0"/>
              <a:t>10/17/2022</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1ECB9-9B4C-4060-BFFF-ABF2F3FEA41A}" type="slidenum">
              <a:rPr lang="en-US" smtClean="0"/>
              <a:t>‹#›</a:t>
            </a:fld>
            <a:endParaRPr lang="en-US"/>
          </a:p>
        </p:txBody>
      </p:sp>
    </p:spTree>
    <p:extLst>
      <p:ext uri="{BB962C8B-B14F-4D97-AF65-F5344CB8AC3E}">
        <p14:creationId xmlns:p14="http://schemas.microsoft.com/office/powerpoint/2010/main" val="419672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Times New Roman" panose="02020603050405020304" pitchFamily="18" charset="0"/>
                <a:cs typeface="Times New Roman" panose="02020603050405020304" pitchFamily="18" charset="0"/>
              </a:rPr>
              <a:t>Figure 17.1: A) Anatomical overview of the peripheral nerve and connections to the central nervous system. B) Ultrastructure of the peripheral nerve, C) Fascicle to fascicle alignment during microsurgical reattachment using sutures in a tensionless manner. </a:t>
            </a:r>
            <a:endParaRPr lang="nl-NL" sz="1800" i="1" dirty="0">
              <a:solidFill>
                <a:srgbClr val="44546A"/>
              </a:solidFill>
              <a:effectLst/>
              <a:latin typeface="Corbel" panose="020B0503020204020204" pitchFamily="34" charset="0"/>
              <a:ea typeface="Times New Roman" panose="02020603050405020304" pitchFamily="18" charset="0"/>
              <a:cs typeface="Times New Roman" panose="02020603050405020304" pitchFamily="18" charset="0"/>
            </a:endParaRPr>
          </a:p>
          <a:p>
            <a:pPr algn="just"/>
            <a:r>
              <a:rPr lang="en-US" sz="1800" dirty="0">
                <a:effectLst/>
                <a:latin typeface="Corbel" panose="020B0503020204020204" pitchFamily="34" charset="0"/>
                <a:ea typeface="Times New Roman" panose="02020603050405020304" pitchFamily="18" charset="0"/>
                <a:cs typeface="Times New Roman" panose="02020603050405020304" pitchFamily="18" charset="0"/>
              </a:rPr>
              <a:t>Figure 17.1A from Tissue Engineering, C. Van Blitterswijk, et al., Editors. 2008, Academic Press. p. 611-647. Figure 17.1B from Junqueira's Basic Histology , Mescher, A.L., 13th ed. 2013: McGraw-Hill. Figure 17.1C from A 25-year perspective of peripheral nerve surgery: evolving neuroscientific concepts and clinical significance, Lundborg, G., (0363-5023 (Print)).</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2</a:t>
            </a:fld>
            <a:endParaRPr lang="en-US"/>
          </a:p>
        </p:txBody>
      </p:sp>
    </p:spTree>
    <p:extLst>
      <p:ext uri="{BB962C8B-B14F-4D97-AF65-F5344CB8AC3E}">
        <p14:creationId xmlns:p14="http://schemas.microsoft.com/office/powerpoint/2010/main" val="2309121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spcAft>
                <a:spcPts val="0"/>
              </a:spcAft>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17.10: Schwann cell/Matrigel™ transplants in P(AN-VC) guides in a hemi-sected spinal cord. A-B) Photographs of brain and spinal cord (A), and closer magnifications of the hemi-section and implant (B and c). D) Transverse section depicting the tissue bridge and the intact contralateral spinal cord ventral and dorsal horn. E-F) Myelinated axons (E) and smaller caliber axons (F) in the tissue cable. G) Illustration of the effect of P(AN-VC) nerve guides implanted within hemi-sections.</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pPr marL="71755" marR="71755" algn="just">
              <a:spcAft>
                <a:spcPts val="0"/>
              </a:spcAft>
            </a:pPr>
            <a:r>
              <a:rPr lang="en-US" sz="1800" dirty="0">
                <a:effectLst/>
                <a:latin typeface="Corbel" panose="020B0503020204020204" pitchFamily="34" charset="0"/>
                <a:ea typeface="Times New Roman" panose="02020603050405020304" pitchFamily="18" charset="0"/>
                <a:cs typeface="Times New Roman" panose="02020603050405020304" pitchFamily="18" charset="0"/>
              </a:rPr>
              <a:t>Figure 17.10A-F from Regrowth of axons into the distal spinal cord through a Schwann-cell-seeded mini-channel implanted into hemisected adult rat spinal cord, Xu et al., 1999. European Journal of Neuroscience. 11(5): p. 1723-1740.</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11</a:t>
            </a:fld>
            <a:endParaRPr lang="en-US"/>
          </a:p>
        </p:txBody>
      </p:sp>
    </p:spTree>
    <p:extLst>
      <p:ext uri="{BB962C8B-B14F-4D97-AF65-F5344CB8AC3E}">
        <p14:creationId xmlns:p14="http://schemas.microsoft.com/office/powerpoint/2010/main" val="357144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spcAft>
                <a:spcPts val="0"/>
              </a:spcAft>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17.11: Selected examples of milestones through advancements in bioprinting applied to the nervous system.</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pPr marL="71755" marR="71755" algn="just">
              <a:spcAft>
                <a:spcPts val="0"/>
              </a:spcAft>
            </a:pPr>
            <a:r>
              <a:rPr lang="en-US" sz="1800" dirty="0">
                <a:effectLst/>
                <a:latin typeface="Corbel" panose="020B0503020204020204" pitchFamily="34" charset="0"/>
                <a:ea typeface="Times New Roman" panose="02020603050405020304" pitchFamily="18" charset="0"/>
                <a:cs typeface="Times New Roman" panose="02020603050405020304" pitchFamily="18" charset="0"/>
              </a:rPr>
              <a:t>A from Inkjet printing of viable mammalian cells, Xu et al., 2005. B from 3D printing of layered brain-like structures using peptide modified gellan gum substrates, Lozano et al. 2015. C from Bioprinted fibrin-factor XIII-hyaluronate hydrogel scaffolds with encapsulated Schwann cells and their in vitro characterization for use in nerve regeneration, England et al., 2017. D from 3D Printed Stem-Cell Derived Neural Progenitors Generate Spinal Cord Scaffolds, </a:t>
            </a:r>
            <a:r>
              <a:rPr lang="en-US" sz="1800" dirty="0" err="1">
                <a:effectLst/>
                <a:latin typeface="Corbel" panose="020B0503020204020204" pitchFamily="34" charset="0"/>
                <a:ea typeface="Times New Roman" panose="02020603050405020304" pitchFamily="18" charset="0"/>
                <a:cs typeface="Times New Roman" panose="02020603050405020304" pitchFamily="18" charset="0"/>
              </a:rPr>
              <a:t>Joung</a:t>
            </a:r>
            <a:r>
              <a:rPr lang="en-US" sz="1800" dirty="0">
                <a:effectLst/>
                <a:latin typeface="Corbel" panose="020B0503020204020204" pitchFamily="34" charset="0"/>
                <a:ea typeface="Times New Roman" panose="02020603050405020304" pitchFamily="18" charset="0"/>
                <a:cs typeface="Times New Roman" panose="02020603050405020304" pitchFamily="18" charset="0"/>
              </a:rPr>
              <a:t> et al., 2018. E from Biomimetic 3D-printed scaffolds for spinal cord injury repair, Koffler et al., 2019. F from 3D Bioprinting Pluripotent Stem Cell Derived Neural Tissues Using a Novel Fibrin Bioink Containing Drug Releasing Microspheres, Sharma et al., 2020. </a:t>
            </a:r>
            <a:endParaRPr lang="nl-NL" sz="180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12</a:t>
            </a:fld>
            <a:endParaRPr lang="en-US"/>
          </a:p>
        </p:txBody>
      </p:sp>
    </p:spTree>
    <p:extLst>
      <p:ext uri="{BB962C8B-B14F-4D97-AF65-F5344CB8AC3E}">
        <p14:creationId xmlns:p14="http://schemas.microsoft.com/office/powerpoint/2010/main" val="324410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17.2: Progression of regeneration within a nerve guide:  A) hours, B) days, C) weeks and D) months after injury. E) Critical gap defect (Lc) and regenerative capability. An empty nerve guide (F) increases its Lc value with H) oriented matrices, I) degrading polymers, J) fiber inclusion or K) Schwann cell transplantation. </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pPr algn="just"/>
            <a:r>
              <a:rPr lang="en-US" sz="1800" dirty="0">
                <a:effectLst/>
                <a:latin typeface="Corbel" panose="020B0503020204020204" pitchFamily="34" charset="0"/>
                <a:ea typeface="Times New Roman" panose="02020603050405020304" pitchFamily="18" charset="0"/>
                <a:cs typeface="Times New Roman" panose="02020603050405020304" pitchFamily="18" charset="0"/>
              </a:rPr>
              <a:t>Figure 17.2E is from Adv. Biochem. Eng. Biotechnol. 94, 67-89 Zhang and Yannas, 2005. </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3</a:t>
            </a:fld>
            <a:endParaRPr lang="en-US"/>
          </a:p>
        </p:txBody>
      </p:sp>
    </p:spTree>
    <p:extLst>
      <p:ext uri="{BB962C8B-B14F-4D97-AF65-F5344CB8AC3E}">
        <p14:creationId xmlns:p14="http://schemas.microsoft.com/office/powerpoint/2010/main" val="297071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Times New Roman" panose="02020603050405020304" pitchFamily="18" charset="0"/>
                <a:cs typeface="Times New Roman" panose="02020603050405020304" pitchFamily="18" charset="0"/>
              </a:rPr>
              <a:t>Figure 17.3: Strategies to mimic the peripheral nerve ECM architecture. A-B) Natural ECM where the Bands of Bunger form, C) A clinical nerve guide, D) Schematic of the peripheral nerve, at different levels of tissue hierarchy, E-F) Scaffold and channels fabricated with an electrospinning approach, G) an oriented scaffold made using a freezing technique H) aligned collagen matrix. </a:t>
            </a:r>
            <a:endParaRPr lang="nl-NL" sz="1800" i="1" dirty="0">
              <a:solidFill>
                <a:srgbClr val="44546A"/>
              </a:solidFill>
              <a:effectLst/>
              <a:latin typeface="Corbel" panose="020B0503020204020204" pitchFamily="34" charset="0"/>
              <a:ea typeface="Times New Roman" panose="02020603050405020304" pitchFamily="18" charset="0"/>
              <a:cs typeface="Times New Roman" panose="02020603050405020304" pitchFamily="18" charset="0"/>
            </a:endParaRPr>
          </a:p>
          <a:p>
            <a:pPr algn="just"/>
            <a:r>
              <a:rPr lang="en-US" sz="1800" dirty="0">
                <a:effectLst/>
                <a:latin typeface="Corbel" panose="020B0503020204020204" pitchFamily="34" charset="0"/>
                <a:ea typeface="Times New Roman" panose="02020603050405020304" pitchFamily="18" charset="0"/>
                <a:cs typeface="Times New Roman" panose="02020603050405020304" pitchFamily="18" charset="0"/>
              </a:rPr>
              <a:t>Figure 17.3B-C from Axon-Schwann cell interactions during peripheral nerve regeneration in zebrafish larvae, </a:t>
            </a:r>
            <a:r>
              <a:rPr lang="en-US" sz="1800" dirty="0" err="1">
                <a:effectLst/>
                <a:latin typeface="Corbel" panose="020B0503020204020204" pitchFamily="34" charset="0"/>
                <a:ea typeface="Times New Roman" panose="02020603050405020304" pitchFamily="18" charset="0"/>
                <a:cs typeface="Times New Roman" panose="02020603050405020304" pitchFamily="18" charset="0"/>
              </a:rPr>
              <a:t>Ceci</a:t>
            </a:r>
            <a:r>
              <a:rPr lang="en-US" sz="1800" dirty="0">
                <a:effectLst/>
                <a:latin typeface="Corbel" panose="020B0503020204020204" pitchFamily="34" charset="0"/>
                <a:ea typeface="Times New Roman" panose="02020603050405020304" pitchFamily="18" charset="0"/>
                <a:cs typeface="Times New Roman" panose="02020603050405020304" pitchFamily="18" charset="0"/>
              </a:rPr>
              <a:t> et al., 2014. Figure 17.3D from Strategies for regeneration of components of nervous system: scaffolds, cells and biomolecules, Tian et al., 2015. Figure 17.3E-F from Biomimetic micropatterned multi-channel nerve guides by templated electrospinning, Jeffries and Wang, 2012. G from Ice-Templated Scaffolds with </a:t>
            </a:r>
            <a:r>
              <a:rPr lang="en-US" sz="1800" dirty="0" err="1">
                <a:effectLst/>
                <a:latin typeface="Corbel" panose="020B0503020204020204" pitchFamily="34" charset="0"/>
                <a:ea typeface="Times New Roman" panose="02020603050405020304" pitchFamily="18" charset="0"/>
                <a:cs typeface="Times New Roman" panose="02020603050405020304" pitchFamily="18" charset="0"/>
              </a:rPr>
              <a:t>Microridged</a:t>
            </a:r>
            <a:r>
              <a:rPr lang="en-US" sz="1800" dirty="0">
                <a:effectLst/>
                <a:latin typeface="Corbel" panose="020B0503020204020204" pitchFamily="34" charset="0"/>
                <a:ea typeface="Times New Roman" panose="02020603050405020304" pitchFamily="18" charset="0"/>
                <a:cs typeface="Times New Roman" panose="02020603050405020304" pitchFamily="18" charset="0"/>
              </a:rPr>
              <a:t> Pores Direct DRG Neurite Growth, </a:t>
            </a:r>
            <a:r>
              <a:rPr lang="en-US" sz="1800" dirty="0" err="1">
                <a:effectLst/>
                <a:latin typeface="Corbel" panose="020B0503020204020204" pitchFamily="34" charset="0"/>
                <a:ea typeface="Times New Roman" panose="02020603050405020304" pitchFamily="18" charset="0"/>
                <a:cs typeface="Times New Roman" panose="02020603050405020304" pitchFamily="18" charset="0"/>
              </a:rPr>
              <a:t>Riblett</a:t>
            </a:r>
            <a:r>
              <a:rPr lang="en-US" sz="1800" dirty="0">
                <a:effectLst/>
                <a:latin typeface="Corbel" panose="020B0503020204020204" pitchFamily="34" charset="0"/>
                <a:ea typeface="Times New Roman" panose="02020603050405020304" pitchFamily="18" charset="0"/>
                <a:cs typeface="Times New Roman" panose="02020603050405020304" pitchFamily="18" charset="0"/>
              </a:rPr>
              <a:t> et al., 2012. H from ‘</a:t>
            </a:r>
            <a:r>
              <a:rPr lang="en-US" sz="1800" dirty="0" err="1">
                <a:effectLst/>
                <a:latin typeface="Corbel" panose="020B0503020204020204" pitchFamily="34" charset="0"/>
                <a:ea typeface="Times New Roman" panose="02020603050405020304" pitchFamily="18" charset="0"/>
                <a:cs typeface="Times New Roman" panose="02020603050405020304" pitchFamily="18" charset="0"/>
              </a:rPr>
              <a:t>EngNT</a:t>
            </a:r>
            <a:r>
              <a:rPr lang="en-US" sz="1800" dirty="0">
                <a:effectLst/>
                <a:latin typeface="Corbel" panose="020B0503020204020204" pitchFamily="34" charset="0"/>
                <a:ea typeface="Times New Roman" panose="02020603050405020304" pitchFamily="18" charset="0"/>
                <a:cs typeface="Times New Roman" panose="02020603050405020304" pitchFamily="18" charset="0"/>
              </a:rPr>
              <a:t>’ — Engineering live neural tissue for nerve replacement, Phillips, 2021. </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4</a:t>
            </a:fld>
            <a:endParaRPr lang="en-US"/>
          </a:p>
        </p:txBody>
      </p:sp>
    </p:spTree>
    <p:extLst>
      <p:ext uri="{BB962C8B-B14F-4D97-AF65-F5344CB8AC3E}">
        <p14:creationId xmlns:p14="http://schemas.microsoft.com/office/powerpoint/2010/main" val="290015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Times New Roman" panose="02020603050405020304" pitchFamily="18" charset="0"/>
                <a:cs typeface="Times New Roman" panose="02020603050405020304" pitchFamily="18" charset="0"/>
              </a:rPr>
              <a:t>Figure 17.4: Examples of 3D printing and 3D rendering software for nerve guides. 3D printed construct (A-F) that allows splitting of the nerve guide. G-H) Histological sections of human nerve allows the recreation of the tortuous 3D fascicules shown in I-L.</a:t>
            </a:r>
            <a:endParaRPr lang="nl-NL" sz="1800" i="1" dirty="0">
              <a:solidFill>
                <a:srgbClr val="44546A"/>
              </a:solidFill>
              <a:effectLst/>
              <a:latin typeface="Corbel" panose="020B0503020204020204" pitchFamily="34" charset="0"/>
              <a:ea typeface="Times New Roman" panose="02020603050405020304" pitchFamily="18" charset="0"/>
              <a:cs typeface="Times New Roman" panose="02020603050405020304" pitchFamily="18" charset="0"/>
            </a:endParaRPr>
          </a:p>
          <a:p>
            <a:pPr algn="just"/>
            <a:r>
              <a:rPr lang="en-US" sz="1800" dirty="0">
                <a:effectLst/>
                <a:latin typeface="Corbel" panose="020B0503020204020204" pitchFamily="34" charset="0"/>
                <a:ea typeface="Times New Roman" panose="02020603050405020304" pitchFamily="18" charset="0"/>
                <a:cs typeface="Times New Roman" panose="02020603050405020304" pitchFamily="18" charset="0"/>
              </a:rPr>
              <a:t>Figure 17.4A-F from 3D printed anatomical nerve regeneration pathways, Johnson et al., Adv </a:t>
            </a:r>
            <a:r>
              <a:rPr lang="en-US" sz="1800" dirty="0" err="1">
                <a:effectLst/>
                <a:latin typeface="Corbel" panose="020B0503020204020204" pitchFamily="34" charset="0"/>
                <a:ea typeface="Times New Roman" panose="02020603050405020304" pitchFamily="18" charset="0"/>
                <a:cs typeface="Times New Roman" panose="02020603050405020304" pitchFamily="18" charset="0"/>
              </a:rPr>
              <a:t>Funct</a:t>
            </a:r>
            <a:r>
              <a:rPr lang="en-US" sz="1800" dirty="0">
                <a:effectLst/>
                <a:latin typeface="Corbel" panose="020B0503020204020204" pitchFamily="34" charset="0"/>
                <a:ea typeface="Times New Roman" panose="02020603050405020304" pitchFamily="18" charset="0"/>
                <a:cs typeface="Times New Roman" panose="02020603050405020304" pitchFamily="18" charset="0"/>
              </a:rPr>
              <a:t> Mater, 2015. 25(39): p. 6205-6217. Figure 17.4G-L from Three-dimensional Reconstruction of Peripheral Nerve Internal Fascicular Groups, Zhong et al., Sci Rep, 2015. 5: p. 17168.</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5</a:t>
            </a:fld>
            <a:endParaRPr lang="en-US"/>
          </a:p>
        </p:txBody>
      </p:sp>
    </p:spTree>
    <p:extLst>
      <p:ext uri="{BB962C8B-B14F-4D97-AF65-F5344CB8AC3E}">
        <p14:creationId xmlns:p14="http://schemas.microsoft.com/office/powerpoint/2010/main" val="2468664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Times New Roman" panose="02020603050405020304" pitchFamily="18" charset="0"/>
                <a:cs typeface="Times New Roman" panose="02020603050405020304" pitchFamily="18" charset="0"/>
              </a:rPr>
              <a:t>Figure 17.5. Anatomy of the spinal cord including the surrounding anatomy of the spinal meninges (B), C)  schematic of a spinal cord scar formation, D) intrathecal, hemi-section and full transection models for researching SCI models</a:t>
            </a:r>
            <a:r>
              <a:rPr lang="en-US" sz="1800" b="1" i="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 </a:t>
            </a:r>
            <a:endParaRPr lang="nl-NL" sz="1800" i="1" dirty="0">
              <a:solidFill>
                <a:srgbClr val="44546A"/>
              </a:solidFill>
              <a:effectLst/>
              <a:latin typeface="Corbel" panose="020B0503020204020204" pitchFamily="34" charset="0"/>
              <a:ea typeface="Times New Roman" panose="02020603050405020304" pitchFamily="18" charset="0"/>
              <a:cs typeface="Times New Roman" panose="02020603050405020304" pitchFamily="18" charset="0"/>
            </a:endParaRPr>
          </a:p>
          <a:p>
            <a:pPr algn="just"/>
            <a:r>
              <a:rPr lang="en-US" sz="1800" dirty="0">
                <a:effectLst/>
                <a:latin typeface="Corbel" panose="020B0503020204020204" pitchFamily="34" charset="0"/>
                <a:ea typeface="Calibri" panose="020F0502020204030204" pitchFamily="34" charset="0"/>
                <a:cs typeface="Times New Roman" panose="02020603050405020304" pitchFamily="18" charset="0"/>
              </a:rPr>
              <a:t>Figure 17.5A-B from Traumatic spinal cord injury, Ahuja et al., 2017. Figure 17.5C from Understanding the NG2 Glial Scar after Spinal Cord injury, Hackett and Lee, 2016. </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6</a:t>
            </a:fld>
            <a:endParaRPr lang="en-US"/>
          </a:p>
        </p:txBody>
      </p:sp>
    </p:spTree>
    <p:extLst>
      <p:ext uri="{BB962C8B-B14F-4D97-AF65-F5344CB8AC3E}">
        <p14:creationId xmlns:p14="http://schemas.microsoft.com/office/powerpoint/2010/main" val="172629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Times New Roman" panose="02020603050405020304" pitchFamily="18" charset="0"/>
                <a:cs typeface="Times New Roman" panose="02020603050405020304" pitchFamily="18" charset="0"/>
              </a:rPr>
              <a:t>Figure 17.6: Main features of the nanoparticles influencing delivery efficiency.</a:t>
            </a:r>
            <a:endParaRPr lang="nl-NL" sz="1800" i="1" dirty="0">
              <a:solidFill>
                <a:srgbClr val="44546A"/>
              </a:solidFill>
              <a:effectLst/>
              <a:latin typeface="Corbel" panose="020B0503020204020204" pitchFamily="34" charset="0"/>
              <a:ea typeface="Times New Roman" panose="02020603050405020304" pitchFamily="18" charset="0"/>
              <a:cs typeface="Times New Roman" panose="02020603050405020304" pitchFamily="18" charset="0"/>
            </a:endParaRPr>
          </a:p>
          <a:p>
            <a:pPr algn="just"/>
            <a:r>
              <a:rPr lang="en-US" sz="1800" dirty="0">
                <a:effectLst/>
                <a:latin typeface="Corbel" panose="020B0503020204020204" pitchFamily="34" charset="0"/>
                <a:ea typeface="Times New Roman" panose="02020603050405020304" pitchFamily="18" charset="0"/>
                <a:cs typeface="Times New Roman" panose="02020603050405020304" pitchFamily="18" charset="0"/>
              </a:rPr>
              <a:t>From Breaking Barriers: Bioinspired Strategies for Targeted Neuronal Delivery to the Central Nervous System, Spencer et al., 2020. </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7</a:t>
            </a:fld>
            <a:endParaRPr lang="en-US"/>
          </a:p>
        </p:txBody>
      </p:sp>
    </p:spTree>
    <p:extLst>
      <p:ext uri="{BB962C8B-B14F-4D97-AF65-F5344CB8AC3E}">
        <p14:creationId xmlns:p14="http://schemas.microsoft.com/office/powerpoint/2010/main" val="55303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Times New Roman" panose="02020603050405020304" pitchFamily="18" charset="0"/>
                <a:cs typeface="Times New Roman" panose="02020603050405020304" pitchFamily="18" charset="0"/>
              </a:rPr>
              <a:t>Figure 17.7: In situ injectable hydrogels. A-C) Types of gelation. </a:t>
            </a:r>
            <a:endParaRPr lang="nl-NL" sz="1800" i="1" dirty="0">
              <a:solidFill>
                <a:srgbClr val="44546A"/>
              </a:solidFill>
              <a:effectLst/>
              <a:latin typeface="Corbel" panose="020B0503020204020204" pitchFamily="34" charset="0"/>
              <a:ea typeface="Times New Roman" panose="02020603050405020304" pitchFamily="18" charset="0"/>
              <a:cs typeface="Times New Roman" panose="02020603050405020304" pitchFamily="18" charset="0"/>
            </a:endParaRPr>
          </a:p>
          <a:p>
            <a:pPr algn="just"/>
            <a:r>
              <a:rPr lang="en-US" sz="1800" dirty="0">
                <a:effectLst/>
                <a:latin typeface="Corbel" panose="020B0503020204020204" pitchFamily="34" charset="0"/>
                <a:ea typeface="Times New Roman" panose="02020603050405020304" pitchFamily="18" charset="0"/>
                <a:cs typeface="Times New Roman" panose="02020603050405020304" pitchFamily="18" charset="0"/>
              </a:rPr>
              <a:t>From In situ injectable hydrogels for spinal cord regeneration: advances from the last 10 years, Morgado et al., 2019. </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8</a:t>
            </a:fld>
            <a:endParaRPr lang="en-US"/>
          </a:p>
        </p:txBody>
      </p:sp>
    </p:spTree>
    <p:extLst>
      <p:ext uri="{BB962C8B-B14F-4D97-AF65-F5344CB8AC3E}">
        <p14:creationId xmlns:p14="http://schemas.microsoft.com/office/powerpoint/2010/main" val="3808960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Times New Roman" panose="02020603050405020304" pitchFamily="18" charset="0"/>
                <a:cs typeface="Times New Roman" panose="02020603050405020304" pitchFamily="18" charset="0"/>
              </a:rPr>
              <a:t>Figure 17.8: Schematic of the Neurovascular Unit. The Blood-Brain Barrier separates CNS tissue from circulating blood and limits the effective intravenous delivery of many pharmaceutics. </a:t>
            </a:r>
            <a:endParaRPr lang="nl-NL" sz="1800" i="1" dirty="0">
              <a:solidFill>
                <a:srgbClr val="44546A"/>
              </a:solidFill>
              <a:effectLst/>
              <a:latin typeface="Corbel" panose="020B0503020204020204" pitchFamily="34" charset="0"/>
              <a:ea typeface="Times New Roman" panose="02020603050405020304" pitchFamily="18" charset="0"/>
              <a:cs typeface="Times New Roman" panose="02020603050405020304" pitchFamily="18" charset="0"/>
            </a:endParaRPr>
          </a:p>
          <a:p>
            <a:pPr algn="just"/>
            <a:r>
              <a:rPr lang="en-US" sz="1800" dirty="0">
                <a:effectLst/>
                <a:latin typeface="Corbel" panose="020B0503020204020204" pitchFamily="34" charset="0"/>
                <a:ea typeface="Times New Roman" panose="02020603050405020304" pitchFamily="18" charset="0"/>
                <a:cs typeface="Times New Roman" panose="02020603050405020304" pitchFamily="18" charset="0"/>
              </a:rPr>
              <a:t>From the blood-brain barrier in psychosis, Pollak et al., 2018. </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9</a:t>
            </a:fld>
            <a:endParaRPr lang="en-US"/>
          </a:p>
        </p:txBody>
      </p:sp>
    </p:spTree>
    <p:extLst>
      <p:ext uri="{BB962C8B-B14F-4D97-AF65-F5344CB8AC3E}">
        <p14:creationId xmlns:p14="http://schemas.microsoft.com/office/powerpoint/2010/main" val="1910647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Times New Roman" panose="02020603050405020304" pitchFamily="18" charset="0"/>
                <a:cs typeface="Times New Roman" panose="02020603050405020304" pitchFamily="18" charset="0"/>
              </a:rPr>
              <a:t>Figure 17.9: A) Expanded view of the eye showing the layers of the retina. B) Transplantation of injected cells into the eye and intended repair outcomes. C) Transplantation of RPE-seeded scaffold for cell delivery. D) RPE-seeded electrospun scaffolds transplanted sub-retinally in rabbits. </a:t>
            </a:r>
            <a:endParaRPr lang="nl-NL" sz="1800" i="1" dirty="0">
              <a:solidFill>
                <a:srgbClr val="44546A"/>
              </a:solidFill>
              <a:effectLst/>
              <a:latin typeface="Corbel" panose="020B0503020204020204" pitchFamily="34" charset="0"/>
              <a:ea typeface="Times New Roman" panose="02020603050405020304" pitchFamily="18" charset="0"/>
              <a:cs typeface="Times New Roman" panose="02020603050405020304" pitchFamily="18" charset="0"/>
            </a:endParaRPr>
          </a:p>
          <a:p>
            <a:pPr algn="just"/>
            <a:r>
              <a:rPr lang="en-US" sz="1800" dirty="0">
                <a:effectLst/>
                <a:latin typeface="Corbel" panose="020B0503020204020204" pitchFamily="34" charset="0"/>
                <a:ea typeface="Times New Roman" panose="02020603050405020304" pitchFamily="18" charset="0"/>
                <a:cs typeface="Times New Roman" panose="02020603050405020304" pitchFamily="18" charset="0"/>
              </a:rPr>
              <a:t>Figure 17.9A from Peptidomimetics Therapeutics for Retinal Disease, Parsons et al., 2021. Figure 17.9B from Retinal Tissue Bioengineering, Materials and Methods for the Treatment of Glaucoma, </a:t>
            </a:r>
            <a:r>
              <a:rPr lang="en-US" sz="1800" dirty="0" err="1">
                <a:effectLst/>
                <a:latin typeface="Corbel" panose="020B0503020204020204" pitchFamily="34" charset="0"/>
                <a:ea typeface="Times New Roman" panose="02020603050405020304" pitchFamily="18" charset="0"/>
                <a:cs typeface="Times New Roman" panose="02020603050405020304" pitchFamily="18" charset="0"/>
              </a:rPr>
              <a:t>Behtaj</a:t>
            </a:r>
            <a:r>
              <a:rPr lang="en-US" sz="1800" dirty="0">
                <a:effectLst/>
                <a:latin typeface="Corbel" panose="020B0503020204020204" pitchFamily="34" charset="0"/>
                <a:ea typeface="Times New Roman" panose="02020603050405020304" pitchFamily="18" charset="0"/>
                <a:cs typeface="Times New Roman" panose="02020603050405020304" pitchFamily="18" charset="0"/>
              </a:rPr>
              <a:t> et al., 2020. Figure 17.9C-D from Enhancement of retinal pigment epithelial culture characteristics and subretinal space tolerance of scaffolds with 200 nm fiber topography, Liu et al., 2014. </a:t>
            </a:r>
            <a:endParaRPr lang="nl-NL" sz="1800" dirty="0">
              <a:effectLst/>
              <a:latin typeface="Corbel" panose="020B050302020402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A31ECB9-9B4C-4060-BFFF-ABF2F3FEA41A}" type="slidenum">
              <a:rPr lang="en-US" smtClean="0"/>
              <a:t>10</a:t>
            </a:fld>
            <a:endParaRPr lang="en-US"/>
          </a:p>
        </p:txBody>
      </p:sp>
    </p:spTree>
    <p:extLst>
      <p:ext uri="{BB962C8B-B14F-4D97-AF65-F5344CB8AC3E}">
        <p14:creationId xmlns:p14="http://schemas.microsoft.com/office/powerpoint/2010/main" val="4013451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A6AA68-DB73-4024-BEF9-BEB6EAB7FD08}"/>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9D7522A6-9773-41FA-89DD-E3686ACB0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ADC55A5-A8A2-424A-BDD1-CB06402FF973}"/>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5" name="Tijdelijke aanduiding voor voettekst 4">
            <a:extLst>
              <a:ext uri="{FF2B5EF4-FFF2-40B4-BE49-F238E27FC236}">
                <a16:creationId xmlns:a16="http://schemas.microsoft.com/office/drawing/2014/main" id="{4C88B0DA-4290-4EEC-9D59-AB401E68768E}"/>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19FD15EA-DCD9-4993-8272-79430B334949}"/>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2121418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911229-D7A1-4F0C-85E7-07571A2323B3}"/>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4CA4F425-9E3C-4DD3-BA9E-13F08D33F735}"/>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7AA7EFE3-ACF2-4A4E-A360-1746B0375972}"/>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5" name="Tijdelijke aanduiding voor voettekst 4">
            <a:extLst>
              <a:ext uri="{FF2B5EF4-FFF2-40B4-BE49-F238E27FC236}">
                <a16:creationId xmlns:a16="http://schemas.microsoft.com/office/drawing/2014/main" id="{1D1CE990-E500-4D04-9383-F00C718E8D37}"/>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28DFD8E-06B2-40CE-94BF-61F479E6857D}"/>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341871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33750E2-0A83-498A-968E-516B7ADD07F7}"/>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7FC51FB0-0E48-4D29-AA07-A48A50C8F81F}"/>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3B1D3E0-0963-440C-A855-53D1913E3E79}"/>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5" name="Tijdelijke aanduiding voor voettekst 4">
            <a:extLst>
              <a:ext uri="{FF2B5EF4-FFF2-40B4-BE49-F238E27FC236}">
                <a16:creationId xmlns:a16="http://schemas.microsoft.com/office/drawing/2014/main" id="{4138C54C-D5F1-42EA-A46D-E245BFC23781}"/>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2B71C05-7760-4E6B-80C2-AA0A9C02D58F}"/>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2652013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51403-C6B2-45AC-B423-2947221C71F2}"/>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341085B8-B6AE-4C29-A2A5-938E43BD9ED7}"/>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9596802-FD2D-4920-8058-177CDB886F26}"/>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5" name="Tijdelijke aanduiding voor voettekst 4">
            <a:extLst>
              <a:ext uri="{FF2B5EF4-FFF2-40B4-BE49-F238E27FC236}">
                <a16:creationId xmlns:a16="http://schemas.microsoft.com/office/drawing/2014/main" id="{7D304400-3FE1-4549-9014-D86369EC8715}"/>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E2624739-C1C0-47B1-A613-353EB7323776}"/>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965923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399C81-9034-4F03-8825-DBC390713D0A}"/>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76C1B608-DD0C-4737-9728-5977CCABC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347947D-05AC-46DF-83D1-82C669BA5BB3}"/>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5" name="Tijdelijke aanduiding voor voettekst 4">
            <a:extLst>
              <a:ext uri="{FF2B5EF4-FFF2-40B4-BE49-F238E27FC236}">
                <a16:creationId xmlns:a16="http://schemas.microsoft.com/office/drawing/2014/main" id="{E079E019-A9E1-4EB7-BE16-3F9232C90F1E}"/>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0CF8DFF-5679-40E6-A7B5-6CBF5F3533A4}"/>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55373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132631-41FC-4815-B940-1B16733010BA}"/>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625F9FC2-1949-4E45-9260-D00BF9E87BFF}"/>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D9842EC2-4BB5-42BF-8832-1E363130C419}"/>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01F6997A-CFF5-4410-9ABA-1BDFDA7F4957}"/>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6" name="Tijdelijke aanduiding voor voettekst 5">
            <a:extLst>
              <a:ext uri="{FF2B5EF4-FFF2-40B4-BE49-F238E27FC236}">
                <a16:creationId xmlns:a16="http://schemas.microsoft.com/office/drawing/2014/main" id="{CD46C784-B8F8-4360-AB94-DE66401D4280}"/>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B3BDE895-AF8A-4E49-A395-B0F44EAA793E}"/>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396661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2A119A-CC90-4749-A54F-E64CFB1F80C5}"/>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9394A90C-6DF4-41F3-ADDE-A4304DE49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206AA896-A790-4618-8CC2-666403EE305A}"/>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02792124-A585-42AE-AE1D-2604FB94F5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B72A3DE3-9A01-4EF6-A788-B989CA158233}"/>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77229331-09AE-49DD-81CA-B7241313391B}"/>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8" name="Tijdelijke aanduiding voor voettekst 7">
            <a:extLst>
              <a:ext uri="{FF2B5EF4-FFF2-40B4-BE49-F238E27FC236}">
                <a16:creationId xmlns:a16="http://schemas.microsoft.com/office/drawing/2014/main" id="{49717BD7-6DCF-4B30-9AE3-2435FBA250F2}"/>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028B0E04-D9A2-43E3-A2C5-AE024E23458A}"/>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2888668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2E11F1-1277-4711-91AA-0420A3F62A3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CA9F22B8-D9FC-4F2F-9357-E474893EB723}"/>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4" name="Tijdelijke aanduiding voor voettekst 3">
            <a:extLst>
              <a:ext uri="{FF2B5EF4-FFF2-40B4-BE49-F238E27FC236}">
                <a16:creationId xmlns:a16="http://schemas.microsoft.com/office/drawing/2014/main" id="{58A0D150-7BBC-40A5-96DD-D8C302B72024}"/>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7CEF840B-CF4B-4A6A-BBF8-DAC0C7B0F0EB}"/>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3323873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76D8E78-552A-443E-B377-F1E44FAC46CA}"/>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3" name="Tijdelijke aanduiding voor voettekst 2">
            <a:extLst>
              <a:ext uri="{FF2B5EF4-FFF2-40B4-BE49-F238E27FC236}">
                <a16:creationId xmlns:a16="http://schemas.microsoft.com/office/drawing/2014/main" id="{EF1BB342-D99D-4628-8FFC-FD32DC1ACA07}"/>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CB004474-632C-4019-8384-DF6B5EF34B8B}"/>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3800442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BBF94-D982-4805-968B-C63D1420CF81}"/>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CFF1EEAD-C526-427E-A265-F7C2B76B7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0D0C6765-3B1D-4CFA-8507-AC33989EB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AE14EF2-7F1F-4D36-9FFB-2FA7DF07F650}"/>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6" name="Tijdelijke aanduiding voor voettekst 5">
            <a:extLst>
              <a:ext uri="{FF2B5EF4-FFF2-40B4-BE49-F238E27FC236}">
                <a16:creationId xmlns:a16="http://schemas.microsoft.com/office/drawing/2014/main" id="{B26603F6-BB08-42D9-A62F-8613590DE98E}"/>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D4D5F7B1-8500-4E09-9038-16201A1A8D60}"/>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3593179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F7BC05-4C54-4F0B-BC63-A779991DE8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106199E1-639E-459D-B0B6-9BEF3C0388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DD98944C-E8D1-4079-852E-5A530FFEE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09F3038D-F516-48CE-8DD3-B5375DC686AE}"/>
              </a:ext>
            </a:extLst>
          </p:cNvPr>
          <p:cNvSpPr>
            <a:spLocks noGrp="1"/>
          </p:cNvSpPr>
          <p:nvPr>
            <p:ph type="dt" sz="half" idx="10"/>
          </p:nvPr>
        </p:nvSpPr>
        <p:spPr/>
        <p:txBody>
          <a:bodyPr/>
          <a:lstStyle/>
          <a:p>
            <a:fld id="{784F78EA-6D75-49E6-B709-A5AC28C6E8A8}" type="datetimeFigureOut">
              <a:rPr lang="en-US" smtClean="0"/>
              <a:t>10/17/2022</a:t>
            </a:fld>
            <a:endParaRPr lang="en-US"/>
          </a:p>
        </p:txBody>
      </p:sp>
      <p:sp>
        <p:nvSpPr>
          <p:cNvPr id="6" name="Tijdelijke aanduiding voor voettekst 5">
            <a:extLst>
              <a:ext uri="{FF2B5EF4-FFF2-40B4-BE49-F238E27FC236}">
                <a16:creationId xmlns:a16="http://schemas.microsoft.com/office/drawing/2014/main" id="{B76D613D-EA96-4755-81CC-10D0AF8210A7}"/>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316D0C4B-BF62-4165-9B01-156C454E91AA}"/>
              </a:ext>
            </a:extLst>
          </p:cNvPr>
          <p:cNvSpPr>
            <a:spLocks noGrp="1"/>
          </p:cNvSpPr>
          <p:nvPr>
            <p:ph type="sldNum" sz="quarter" idx="12"/>
          </p:nvPr>
        </p:nvSpPr>
        <p:spPr/>
        <p:txBody>
          <a:bodyPr/>
          <a:lstStyle/>
          <a:p>
            <a:fld id="{F5AFFE54-5AB9-47BB-90B9-A0E7C0F32B4C}" type="slidenum">
              <a:rPr lang="en-US" smtClean="0"/>
              <a:t>‹#›</a:t>
            </a:fld>
            <a:endParaRPr lang="en-US"/>
          </a:p>
        </p:txBody>
      </p:sp>
    </p:spTree>
    <p:extLst>
      <p:ext uri="{BB962C8B-B14F-4D97-AF65-F5344CB8AC3E}">
        <p14:creationId xmlns:p14="http://schemas.microsoft.com/office/powerpoint/2010/main" val="3401990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8AEB95F0-D149-4E82-8629-1AA4B7DD9C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371B77-A204-4080-8E07-FBB09E012A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C29019FD-D15F-4CB4-8EFD-ABB6EB7C24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4F78EA-6D75-49E6-B709-A5AC28C6E8A8}" type="datetimeFigureOut">
              <a:rPr lang="en-US" smtClean="0"/>
              <a:t>10/17/2022</a:t>
            </a:fld>
            <a:endParaRPr lang="en-US"/>
          </a:p>
        </p:txBody>
      </p:sp>
      <p:sp>
        <p:nvSpPr>
          <p:cNvPr id="5" name="Tijdelijke aanduiding voor voettekst 4">
            <a:extLst>
              <a:ext uri="{FF2B5EF4-FFF2-40B4-BE49-F238E27FC236}">
                <a16:creationId xmlns:a16="http://schemas.microsoft.com/office/drawing/2014/main" id="{36ED4548-8068-4DEB-A838-97B21932A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862FE12F-F105-477B-A110-B0409A96AE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FFE54-5AB9-47BB-90B9-A0E7C0F32B4C}" type="slidenum">
              <a:rPr lang="en-US" smtClean="0"/>
              <a:t>‹#›</a:t>
            </a:fld>
            <a:endParaRPr lang="en-US"/>
          </a:p>
        </p:txBody>
      </p:sp>
    </p:spTree>
    <p:extLst>
      <p:ext uri="{BB962C8B-B14F-4D97-AF65-F5344CB8AC3E}">
        <p14:creationId xmlns:p14="http://schemas.microsoft.com/office/powerpoint/2010/main" val="2970143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9DF9EE-E730-41C4-86D6-8560B7FD1F27}"/>
              </a:ext>
            </a:extLst>
          </p:cNvPr>
          <p:cNvSpPr txBox="1">
            <a:spLocks/>
          </p:cNvSpPr>
          <p:nvPr/>
        </p:nvSpPr>
        <p:spPr>
          <a:xfrm>
            <a:off x="1126067" y="2241285"/>
            <a:ext cx="10312400" cy="23754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Corbel" panose="020B0503020204020204" pitchFamily="34" charset="0"/>
              </a:rPr>
              <a:t>Chapter 17 – Tissue Engineering of the Nervous System </a:t>
            </a:r>
          </a:p>
        </p:txBody>
      </p:sp>
    </p:spTree>
    <p:extLst>
      <p:ext uri="{BB962C8B-B14F-4D97-AF65-F5344CB8AC3E}">
        <p14:creationId xmlns:p14="http://schemas.microsoft.com/office/powerpoint/2010/main" val="556882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489D56CB-013C-4878-B773-A88BA8F2A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879" y="688721"/>
            <a:ext cx="9888242" cy="5480558"/>
          </a:xfrm>
          <a:prstGeom prst="rect">
            <a:avLst/>
          </a:prstGeom>
        </p:spPr>
      </p:pic>
    </p:spTree>
    <p:extLst>
      <p:ext uri="{BB962C8B-B14F-4D97-AF65-F5344CB8AC3E}">
        <p14:creationId xmlns:p14="http://schemas.microsoft.com/office/powerpoint/2010/main" val="1945606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FB737713-21F4-4DA2-B99C-8B901865F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94" y="1123664"/>
            <a:ext cx="11375011" cy="4610671"/>
          </a:xfrm>
          <a:prstGeom prst="rect">
            <a:avLst/>
          </a:prstGeom>
        </p:spPr>
      </p:pic>
    </p:spTree>
    <p:extLst>
      <p:ext uri="{BB962C8B-B14F-4D97-AF65-F5344CB8AC3E}">
        <p14:creationId xmlns:p14="http://schemas.microsoft.com/office/powerpoint/2010/main" val="21252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7D740110-43E6-4407-970E-C2F8FE5D5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085" y="0"/>
            <a:ext cx="5235115" cy="6858000"/>
          </a:xfrm>
          <a:prstGeom prst="rect">
            <a:avLst/>
          </a:prstGeom>
        </p:spPr>
      </p:pic>
    </p:spTree>
    <p:extLst>
      <p:ext uri="{BB962C8B-B14F-4D97-AF65-F5344CB8AC3E}">
        <p14:creationId xmlns:p14="http://schemas.microsoft.com/office/powerpoint/2010/main" val="2636061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A0BDFDDC-1CFE-4D58-B2F5-8A8992CCB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29" y="714590"/>
            <a:ext cx="10608342" cy="5428819"/>
          </a:xfrm>
          <a:prstGeom prst="rect">
            <a:avLst/>
          </a:prstGeom>
        </p:spPr>
      </p:pic>
    </p:spTree>
    <p:extLst>
      <p:ext uri="{BB962C8B-B14F-4D97-AF65-F5344CB8AC3E}">
        <p14:creationId xmlns:p14="http://schemas.microsoft.com/office/powerpoint/2010/main" val="1858020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5F2F73E3-897D-46DD-BC40-8AD84AF46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31" y="727869"/>
            <a:ext cx="11092938" cy="5402261"/>
          </a:xfrm>
          <a:prstGeom prst="rect">
            <a:avLst/>
          </a:prstGeom>
        </p:spPr>
      </p:pic>
    </p:spTree>
    <p:extLst>
      <p:ext uri="{BB962C8B-B14F-4D97-AF65-F5344CB8AC3E}">
        <p14:creationId xmlns:p14="http://schemas.microsoft.com/office/powerpoint/2010/main" val="35332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DECDD29D-5D3D-4B76-A689-261FB894D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888" y="748284"/>
            <a:ext cx="8650224" cy="5361432"/>
          </a:xfrm>
          <a:prstGeom prst="rect">
            <a:avLst/>
          </a:prstGeom>
        </p:spPr>
      </p:pic>
    </p:spTree>
    <p:extLst>
      <p:ext uri="{BB962C8B-B14F-4D97-AF65-F5344CB8AC3E}">
        <p14:creationId xmlns:p14="http://schemas.microsoft.com/office/powerpoint/2010/main" val="1551933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351183B0-7461-4F90-8D9E-C28F6BDD2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326" y="971550"/>
            <a:ext cx="9745348" cy="4914900"/>
          </a:xfrm>
          <a:prstGeom prst="rect">
            <a:avLst/>
          </a:prstGeom>
        </p:spPr>
      </p:pic>
    </p:spTree>
    <p:extLst>
      <p:ext uri="{BB962C8B-B14F-4D97-AF65-F5344CB8AC3E}">
        <p14:creationId xmlns:p14="http://schemas.microsoft.com/office/powerpoint/2010/main" val="324570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E2CE6EAA-D18D-47DE-B829-20DEC5990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40" y="860107"/>
            <a:ext cx="10703719" cy="5137785"/>
          </a:xfrm>
          <a:prstGeom prst="rect">
            <a:avLst/>
          </a:prstGeom>
        </p:spPr>
      </p:pic>
    </p:spTree>
    <p:extLst>
      <p:ext uri="{BB962C8B-B14F-4D97-AF65-F5344CB8AC3E}">
        <p14:creationId xmlns:p14="http://schemas.microsoft.com/office/powerpoint/2010/main" val="3959936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descr="Afbeelding met tekst, schermafbeelding&#10;&#10;Automatisch gegenereerde beschrijving">
            <a:extLst>
              <a:ext uri="{FF2B5EF4-FFF2-40B4-BE49-F238E27FC236}">
                <a16:creationId xmlns:a16="http://schemas.microsoft.com/office/drawing/2014/main" id="{F1CECB3D-DF52-4A62-87B6-6C375E50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157" y="981361"/>
            <a:ext cx="10065685" cy="4895278"/>
          </a:xfrm>
          <a:prstGeom prst="rect">
            <a:avLst/>
          </a:prstGeom>
        </p:spPr>
      </p:pic>
    </p:spTree>
    <p:extLst>
      <p:ext uri="{BB962C8B-B14F-4D97-AF65-F5344CB8AC3E}">
        <p14:creationId xmlns:p14="http://schemas.microsoft.com/office/powerpoint/2010/main" val="243595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3EFAA4EB-BDF0-4791-930F-3622D9024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346" y="898029"/>
            <a:ext cx="6339307" cy="5061941"/>
          </a:xfrm>
          <a:prstGeom prst="rect">
            <a:avLst/>
          </a:prstGeom>
        </p:spPr>
      </p:pic>
    </p:spTree>
    <p:extLst>
      <p:ext uri="{BB962C8B-B14F-4D97-AF65-F5344CB8AC3E}">
        <p14:creationId xmlns:p14="http://schemas.microsoft.com/office/powerpoint/2010/main" val="1773497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1DB958-C52E-436F-A491-132C5E7F089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526B492C-A1CB-485E-BFC7-B5DF80D455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40944" y="370871"/>
            <a:ext cx="6310110" cy="5931504"/>
          </a:xfrm>
          <a:prstGeom prst="rect">
            <a:avLst/>
          </a:prstGeom>
        </p:spPr>
      </p:pic>
    </p:spTree>
    <p:extLst>
      <p:ext uri="{BB962C8B-B14F-4D97-AF65-F5344CB8AC3E}">
        <p14:creationId xmlns:p14="http://schemas.microsoft.com/office/powerpoint/2010/main" val="180626462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1330</Words>
  <Application>Microsoft Office PowerPoint</Application>
  <PresentationFormat>Widescreen</PresentationFormat>
  <Paragraphs>45</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Corbel</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Bouwens, Anne</dc:creator>
  <cp:lastModifiedBy>Uquillas Paredes, Jorge</cp:lastModifiedBy>
  <cp:revision>3</cp:revision>
  <dcterms:created xsi:type="dcterms:W3CDTF">2022-05-17T12:49:17Z</dcterms:created>
  <dcterms:modified xsi:type="dcterms:W3CDTF">2022-10-17T14:58:35Z</dcterms:modified>
</cp:coreProperties>
</file>